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1" r:id="rId5"/>
  </p:sldMasterIdLst>
  <p:notesMasterIdLst>
    <p:notesMasterId r:id="rId18"/>
  </p:notesMasterIdLst>
  <p:sldIdLst>
    <p:sldId id="256" r:id="rId6"/>
    <p:sldId id="257" r:id="rId7"/>
    <p:sldId id="259" r:id="rId8"/>
    <p:sldId id="260" r:id="rId9"/>
    <p:sldId id="264" r:id="rId10"/>
    <p:sldId id="261" r:id="rId11"/>
    <p:sldId id="262" r:id="rId12"/>
    <p:sldId id="265" r:id="rId13"/>
    <p:sldId id="267" r:id="rId14"/>
    <p:sldId id="266" r:id="rId15"/>
    <p:sldId id="268" r:id="rId16"/>
    <p:sldId id="263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4"/>
    <p:restoredTop sz="75489" autoAdjust="0"/>
  </p:normalViewPr>
  <p:slideViewPr>
    <p:cSldViewPr snapToGrid="0" snapToObjects="1">
      <p:cViewPr varScale="1">
        <p:scale>
          <a:sx n="51" d="100"/>
          <a:sy n="51" d="100"/>
        </p:scale>
        <p:origin x="155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6324DC9E-0CC4-4AF1-820F-65DFF5862E14}"/>
    <pc:docChg chg="custSel modSld">
      <pc:chgData name="Ben Nienhuis" userId="2c6c04f1-77c7-44b5-a463-93386779ab63" providerId="ADAL" clId="{6324DC9E-0CC4-4AF1-820F-65DFF5862E14}" dt="2022-09-21T18:16:38.153" v="17" actId="20577"/>
      <pc:docMkLst>
        <pc:docMk/>
      </pc:docMkLst>
      <pc:sldChg chg="addSp delSp modSp">
        <pc:chgData name="Ben Nienhuis" userId="2c6c04f1-77c7-44b5-a463-93386779ab63" providerId="ADAL" clId="{6324DC9E-0CC4-4AF1-820F-65DFF5862E14}" dt="2022-09-21T18:16:38.153" v="17" actId="20577"/>
        <pc:sldMkLst>
          <pc:docMk/>
          <pc:sldMk cId="3951853513" sldId="263"/>
        </pc:sldMkLst>
        <pc:spChg chg="mod">
          <ac:chgData name="Ben Nienhuis" userId="2c6c04f1-77c7-44b5-a463-93386779ab63" providerId="ADAL" clId="{6324DC9E-0CC4-4AF1-820F-65DFF5862E14}" dt="2022-09-21T18:16:38.153" v="17" actId="20577"/>
          <ac:spMkLst>
            <pc:docMk/>
            <pc:sldMk cId="3951853513" sldId="263"/>
            <ac:spMk id="3" creationId="{00000000-0000-0000-0000-000000000000}"/>
          </ac:spMkLst>
        </pc:spChg>
        <pc:picChg chg="del">
          <ac:chgData name="Ben Nienhuis" userId="2c6c04f1-77c7-44b5-a463-93386779ab63" providerId="ADAL" clId="{6324DC9E-0CC4-4AF1-820F-65DFF5862E14}" dt="2022-09-21T18:03:17.935" v="0" actId="478"/>
          <ac:picMkLst>
            <pc:docMk/>
            <pc:sldMk cId="3951853513" sldId="263"/>
            <ac:picMk id="6" creationId="{94DF7CFA-5837-43CD-A910-7650BE548F63}"/>
          </ac:picMkLst>
        </pc:picChg>
        <pc:picChg chg="add mod">
          <ac:chgData name="Ben Nienhuis" userId="2c6c04f1-77c7-44b5-a463-93386779ab63" providerId="ADAL" clId="{6324DC9E-0CC4-4AF1-820F-65DFF5862E14}" dt="2022-09-21T18:03:28.542" v="3" actId="14100"/>
          <ac:picMkLst>
            <pc:docMk/>
            <pc:sldMk cId="3951853513" sldId="263"/>
            <ac:picMk id="7" creationId="{DC8DC6D5-EBCE-49DF-A160-F4F912E1F98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docent kan bij deze sheet de verschillende onderdelen van de plant uitleggen met daarbij de functie.</a:t>
            </a:r>
          </a:p>
          <a:p>
            <a:r>
              <a:rPr lang="nl-NL" dirty="0"/>
              <a:t>Kelkbladeren: Beschermen de bloem</a:t>
            </a:r>
            <a:r>
              <a:rPr lang="nl-NL" baseline="0" dirty="0"/>
              <a:t> als deze nog in de knop zit.</a:t>
            </a:r>
          </a:p>
          <a:p>
            <a:r>
              <a:rPr lang="nl-NL" baseline="0" dirty="0"/>
              <a:t>Kroonbladeren: Vaak opvallend van kleur om insecten te lokken.</a:t>
            </a:r>
          </a:p>
          <a:p>
            <a:r>
              <a:rPr lang="nl-NL" baseline="0" dirty="0"/>
              <a:t>Meeldraden: Mannelijk voortplantingsorgaan.</a:t>
            </a:r>
          </a:p>
          <a:p>
            <a:r>
              <a:rPr lang="nl-NL" baseline="0" dirty="0"/>
              <a:t>Stamper: Vrouwelijk voortplantingsorgaan.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70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356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Antwoord</a:t>
            </a:r>
            <a:r>
              <a:rPr lang="nl-NL" baseline="0"/>
              <a:t> B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48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21-9-2022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21-9-2022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049947"/>
            <a:ext cx="9144000" cy="1655762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</a:t>
            </a:r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657" y="1690688"/>
            <a:ext cx="6072272" cy="455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872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</a:t>
            </a:r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Groeiwijze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8059" y="1825625"/>
            <a:ext cx="5630721" cy="4223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90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Maak opdracht les 2</a:t>
            </a:r>
          </a:p>
          <a:p>
            <a:pPr marL="0" indent="0">
              <a:buNone/>
            </a:pPr>
            <a:r>
              <a:rPr lang="nl-NL" dirty="0"/>
              <a:t>In </a:t>
            </a:r>
            <a:r>
              <a:rPr lang="nl-NL"/>
              <a:t>je mailbox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C8DC6D5-EBCE-49DF-A160-F4F912E1F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681037"/>
            <a:ext cx="5109116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5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en-US" dirty="0"/>
          </a:p>
          <a:p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en-US" dirty="0"/>
          </a:p>
          <a:p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en-US" dirty="0"/>
          </a:p>
          <a:p>
            <a:r>
              <a:rPr lang="en-US" dirty="0" err="1"/>
              <a:t>Verwerking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</a:t>
            </a:r>
            <a:r>
              <a:rPr lang="en-US" dirty="0" err="1"/>
              <a:t>Ori</a:t>
            </a:r>
            <a:r>
              <a:rPr lang="en-US" dirty="0" err="1">
                <a:latin typeface="DIN Condensed"/>
              </a:rPr>
              <a:t>ë</a:t>
            </a:r>
            <a:r>
              <a:rPr lang="en-US" dirty="0" err="1"/>
              <a:t>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Om met planten te kunnen werken, moet je weten hoe een plant gebouwd is en zich ontwikkelt.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Je moet de belangrijkste begrippen kennen om een goede communicatie over uitgangsmateriaal mogelijk te maken.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Deze </a:t>
            </a:r>
            <a:r>
              <a:rPr lang="nl-NL" dirty="0" err="1"/>
              <a:t>powerpoint</a:t>
            </a:r>
            <a:r>
              <a:rPr lang="nl-NL" dirty="0"/>
              <a:t> behandelt de belangrijkste begrippen.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385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bloemen zijn uitsluitend bedoeld voor de voortplanting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2369" y="2361319"/>
            <a:ext cx="5960374" cy="447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68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manier van vermeerderen door middel van zaad noemen we </a:t>
            </a:r>
            <a:r>
              <a:rPr lang="nl-NL" b="1" dirty="0"/>
              <a:t>generatieve vermeerdering</a:t>
            </a:r>
            <a:r>
              <a:rPr lang="nl-NL" dirty="0"/>
              <a:t>.</a:t>
            </a:r>
          </a:p>
          <a:p>
            <a:r>
              <a:rPr lang="nl-NL" dirty="0"/>
              <a:t>Voordelen</a:t>
            </a:r>
          </a:p>
          <a:p>
            <a:pPr lvl="1"/>
            <a:r>
              <a:rPr lang="nl-NL" dirty="0"/>
              <a:t>Kans op overbrengen ziekten is kleiner</a:t>
            </a:r>
          </a:p>
          <a:p>
            <a:pPr lvl="1"/>
            <a:r>
              <a:rPr lang="nl-NL" dirty="0"/>
              <a:t>Zaden zijn goed te bewaren</a:t>
            </a:r>
          </a:p>
          <a:p>
            <a:r>
              <a:rPr lang="nl-NL" dirty="0"/>
              <a:t>Nadelen</a:t>
            </a:r>
          </a:p>
          <a:p>
            <a:pPr lvl="1"/>
            <a:r>
              <a:rPr lang="nl-NL" dirty="0"/>
              <a:t>Kiemplanten soms gevoelig voor ziekten en plagen</a:t>
            </a:r>
          </a:p>
          <a:p>
            <a:pPr lvl="1"/>
            <a:r>
              <a:rPr lang="nl-NL" dirty="0"/>
              <a:t>Er kunnen karakteristieke eigenschappen verloren gaan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390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Vegetatieve vermeerdering</a:t>
            </a:r>
            <a:r>
              <a:rPr lang="nl-NL" dirty="0"/>
              <a:t>:</a:t>
            </a:r>
          </a:p>
          <a:p>
            <a:r>
              <a:rPr lang="nl-NL" dirty="0"/>
              <a:t>Voordelen</a:t>
            </a:r>
          </a:p>
          <a:p>
            <a:pPr lvl="1"/>
            <a:r>
              <a:rPr lang="nl-NL" dirty="0"/>
              <a:t>Erfelijk gezien zijn de planten gelijk aan elkaar</a:t>
            </a:r>
          </a:p>
          <a:p>
            <a:pPr lvl="1"/>
            <a:r>
              <a:rPr lang="nl-NL" dirty="0"/>
              <a:t>Sneller een grote plant</a:t>
            </a:r>
          </a:p>
          <a:p>
            <a:pPr lvl="1"/>
            <a:r>
              <a:rPr lang="nl-NL" dirty="0"/>
              <a:t>Mooiere en betere planten</a:t>
            </a:r>
          </a:p>
          <a:p>
            <a:r>
              <a:rPr lang="nl-NL" dirty="0"/>
              <a:t>Nadelen</a:t>
            </a:r>
          </a:p>
          <a:p>
            <a:pPr lvl="1"/>
            <a:r>
              <a:rPr lang="nl-NL" dirty="0"/>
              <a:t>Ziekten gaan mee van ouders naar nakomelingen</a:t>
            </a:r>
          </a:p>
          <a:p>
            <a:pPr lvl="1"/>
            <a:r>
              <a:rPr lang="nl-NL" dirty="0"/>
              <a:t>Arbeidsintensief </a:t>
            </a:r>
          </a:p>
          <a:p>
            <a:pPr lvl="1"/>
            <a:r>
              <a:rPr lang="nl-NL" dirty="0"/>
              <a:t>Vraagt veel ruimte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705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bol</a:t>
            </a:r>
          </a:p>
          <a:p>
            <a:r>
              <a:rPr lang="nl-NL" dirty="0"/>
              <a:t>Bolschijf (gedrongen stengel)</a:t>
            </a:r>
          </a:p>
          <a:p>
            <a:r>
              <a:rPr lang="nl-NL" dirty="0"/>
              <a:t>Bolrokken (bladeren)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De plant gebruikt de bol voor </a:t>
            </a:r>
          </a:p>
          <a:p>
            <a:pPr marL="0" indent="0">
              <a:buNone/>
            </a:pPr>
            <a:r>
              <a:rPr lang="nl-NL" dirty="0"/>
              <a:t>opslag van water en voedingsstoffen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8692" y="2136389"/>
            <a:ext cx="4737674" cy="355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03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knol</a:t>
            </a:r>
          </a:p>
          <a:p>
            <a:pPr marL="0" indent="0">
              <a:buNone/>
            </a:pPr>
            <a:r>
              <a:rPr lang="nl-NL" dirty="0"/>
              <a:t>Stengelknollen (fresia, aardappel)</a:t>
            </a:r>
          </a:p>
          <a:p>
            <a:r>
              <a:rPr lang="nl-NL" dirty="0"/>
              <a:t>Een stengeldeel is opgezwollen</a:t>
            </a:r>
          </a:p>
          <a:p>
            <a:r>
              <a:rPr lang="nl-NL" dirty="0"/>
              <a:t>Massief </a:t>
            </a:r>
          </a:p>
          <a:p>
            <a:r>
              <a:rPr lang="nl-NL" dirty="0"/>
              <a:t>Slapende ogen aan de zijkant</a:t>
            </a:r>
          </a:p>
          <a:p>
            <a:pPr marL="0" indent="0">
              <a:buNone/>
            </a:pPr>
            <a:r>
              <a:rPr lang="nl-NL" dirty="0"/>
              <a:t>Wortelknollen (dahlia)</a:t>
            </a:r>
          </a:p>
          <a:p>
            <a:r>
              <a:rPr lang="nl-NL" dirty="0"/>
              <a:t>Opgezwollen wortel</a:t>
            </a:r>
          </a:p>
          <a:p>
            <a:r>
              <a:rPr lang="nl-NL" dirty="0"/>
              <a:t>Geen slapende ogen</a:t>
            </a: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9162" y="1662610"/>
            <a:ext cx="4158761" cy="415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3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scheut</a:t>
            </a:r>
          </a:p>
          <a:p>
            <a:r>
              <a:rPr lang="nl-NL" dirty="0"/>
              <a:t>Kun je vermeerderen doormiddel van stekken</a:t>
            </a:r>
          </a:p>
          <a:p>
            <a:r>
              <a:rPr lang="nl-NL" dirty="0"/>
              <a:t>Krachtige moerplant geeft krachtige stekken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4218" y="1400053"/>
            <a:ext cx="3145565" cy="520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4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2" ma:contentTypeDescription="Een nieuw document maken." ma:contentTypeScope="" ma:versionID="cadc1f5828b1aae1a0a0ac51fc8484f6">
  <xsd:schema xmlns:xsd="http://www.w3.org/2001/XMLSchema" xmlns:xs="http://www.w3.org/2001/XMLSchema" xmlns:p="http://schemas.microsoft.com/office/2006/metadata/properties" xmlns:ns2="2cb1c85b-b197-48cd-8bb1-fe9e9ee0096b" xmlns:ns3="414a8a67-acf6-4b09-bb49-f84330b442d7" targetNamespace="http://schemas.microsoft.com/office/2006/metadata/properties" ma:root="true" ma:fieldsID="8015699f6b83f34b4be5927a42fc5378" ns2:_="" ns3:_="">
    <xsd:import namespace="2cb1c85b-b197-48cd-8bb1-fe9e9ee0096b"/>
    <xsd:import namespace="414a8a67-acf6-4b09-bb49-f84330b44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6EF705-0D88-4191-84F9-0416921357C9}"/>
</file>

<file path=customXml/itemProps2.xml><?xml version="1.0" encoding="utf-8"?>
<ds:datastoreItem xmlns:ds="http://schemas.openxmlformats.org/officeDocument/2006/customXml" ds:itemID="{9367EAB7-BE0E-4380-A83D-04298BBC92A3}">
  <ds:schemaRefs>
    <ds:schemaRef ds:uri="http://schemas.microsoft.com/office/2006/documentManagement/types"/>
    <ds:schemaRef ds:uri="http://purl.org/dc/terms/"/>
    <ds:schemaRef ds:uri="http://purl.org/dc/elements/1.1/"/>
    <ds:schemaRef ds:uri="82ac19c3-1cff-4f70-a585-2de21a3866ce"/>
    <ds:schemaRef ds:uri="http://schemas.openxmlformats.org/package/2006/metadata/core-properties"/>
    <ds:schemaRef ds:uri="915d7cad-3e71-4cea-95bb-ac32222adf06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5DC0703-EB94-464A-9828-EEDA8BD0E8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22</TotalTime>
  <Words>435</Words>
  <Application>Microsoft Office PowerPoint</Application>
  <PresentationFormat>Breedbeeld</PresentationFormat>
  <Paragraphs>94</Paragraphs>
  <Slides>12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20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Het groeien van planten</vt:lpstr>
      <vt:lpstr>2. Onderdelen van een plant</vt:lpstr>
      <vt:lpstr>2.1 Oriëntatie</vt:lpstr>
      <vt:lpstr>2.2 De bloem en het zaad</vt:lpstr>
      <vt:lpstr>2.2 De bloem en het zaad</vt:lpstr>
      <vt:lpstr>2.3 Bollen, knollen, scheuten</vt:lpstr>
      <vt:lpstr>2.3 Bollen, knollen, scheuten</vt:lpstr>
      <vt:lpstr>2.3 Bollen, knollen, scheuten</vt:lpstr>
      <vt:lpstr>2.3 Bollen, knollen, scheuten</vt:lpstr>
      <vt:lpstr>2.4 Morfologische termen</vt:lpstr>
      <vt:lpstr>2.4 Morfologische termen</vt:lpstr>
      <vt:lpstr>Opdracht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Ben Nienhuis</cp:lastModifiedBy>
  <cp:revision>34</cp:revision>
  <dcterms:created xsi:type="dcterms:W3CDTF">2018-01-29T13:04:35Z</dcterms:created>
  <dcterms:modified xsi:type="dcterms:W3CDTF">2022-09-21T18:17:20Z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